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256" r:id="rId2"/>
    <p:sldId id="258" r:id="rId3"/>
    <p:sldId id="266" r:id="rId4"/>
    <p:sldId id="267" r:id="rId5"/>
    <p:sldId id="257" r:id="rId6"/>
    <p:sldId id="268" r:id="rId7"/>
    <p:sldId id="269" r:id="rId8"/>
    <p:sldId id="276" r:id="rId9"/>
    <p:sldId id="275" r:id="rId10"/>
    <p:sldId id="259" r:id="rId11"/>
    <p:sldId id="260" r:id="rId12"/>
    <p:sldId id="261" r:id="rId13"/>
    <p:sldId id="262" r:id="rId14"/>
    <p:sldId id="263" r:id="rId15"/>
    <p:sldId id="264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3" autoAdjust="0"/>
    <p:restoredTop sz="94660"/>
  </p:normalViewPr>
  <p:slideViewPr>
    <p:cSldViewPr>
      <p:cViewPr varScale="1">
        <p:scale>
          <a:sx n="51" d="100"/>
          <a:sy n="51" d="100"/>
        </p:scale>
        <p:origin x="84" y="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6D93F-09A9-4FC2-9899-28817FF24BB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0B5C6-3A32-47A8-A2B4-2C79A6978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53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37BAFA-76AC-447C-BC22-31DB65FCE27F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7485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91DD7E-8103-49AC-874E-AA6C4964BB79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37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538114-5C22-49CD-BAF8-673137141D05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724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C5C6A7-04BE-4B12-BBD8-DDA218FB7F25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8673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D0A131-9D2D-4055-967E-CD85A7E6015F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4605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7F06-87BC-4D17-A348-E4F7385EAA4A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C7C5B02B-BCBE-43C7-AA5B-94162B379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043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7F06-87BC-4D17-A348-E4F7385EAA4A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B02B-BCBE-43C7-AA5B-94162B379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219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7F06-87BC-4D17-A348-E4F7385EAA4A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B02B-BCBE-43C7-AA5B-94162B379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15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7F06-87BC-4D17-A348-E4F7385EAA4A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B02B-BCBE-43C7-AA5B-94162B379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64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8567F06-87BC-4D17-A348-E4F7385EAA4A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C7C5B02B-BCBE-43C7-AA5B-94162B379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688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7F06-87BC-4D17-A348-E4F7385EAA4A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B02B-BCBE-43C7-AA5B-94162B379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047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7F06-87BC-4D17-A348-E4F7385EAA4A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B02B-BCBE-43C7-AA5B-94162B379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313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8567F06-87BC-4D17-A348-E4F7385EAA4A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B02B-BCBE-43C7-AA5B-94162B379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412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7F06-87BC-4D17-A348-E4F7385EAA4A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B02B-BCBE-43C7-AA5B-94162B379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426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7F06-87BC-4D17-A348-E4F7385EAA4A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B02B-BCBE-43C7-AA5B-94162B379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052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7F06-87BC-4D17-A348-E4F7385EAA4A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B02B-BCBE-43C7-AA5B-94162B379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05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8567F06-87BC-4D17-A348-E4F7385EAA4A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C7C5B02B-BCBE-43C7-AA5B-94162B379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3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hyperlink" Target="http://images.search.yahoo.com/search/images/view?back=http://images.search.yahoo.com/search/images?p%3D%D1%82%D1%80%D1%83%D0%B1%D0%BE%D0%BF%D1%80%D0%BE%D0%B2%D0%BE%D0%B4%D0%BD%D1%8B%D0%B9%2B%2B%D1%82%D1%80%D0%B0%D0%BD%D1%81%D0%BF%D0%BE%D1%80%D1%82%26y%3DSearch%26ei%3DUTF-8%26js%3D1%26ni%3D18%26fr%3Dyfp-t-501%26b%3D37&amp;w=100&amp;h=140&amp;imgurl=www.neftegaz.ru/info/press/tt06-02/tt06-02_small.jpg&amp;rurl=http://www.neftegaz.ru/info/press/archtt.shtml&amp;size=7kB&amp;name=tt06-02_small.jpg&amp;p=%D1%82%D1%80%D1%83%D0%B1%D0%BE%D0%BF%D1%80%D0%BE%D0%B2%D0%BE%D0%B4%D0%BD%D1%8B%D0%B9++%D1%82%D1%80%D0%B0%D0%BD%D1%81%D0%BF%D0%BE%D1%80%D1%82&amp;type=jpeg&amp;no=54&amp;tt=156&amp;oid=faaaf5f4c5a86976&amp;ei=UTF-8" TargetMode="External"/><Relationship Id="rId3" Type="http://schemas.openxmlformats.org/officeDocument/2006/relationships/hyperlink" Target="http://images.search.yahoo.com/search/images/view?back=http://images.search.yahoo.com/search/images?p%3D%D1%82%D1%80%D0%B0%D0%BD%D1%81%D0%BF%D0%BE%D1%80%D1%82%D0%BD%D0%B0%D1%8F%2B%26y%3DSearch%26ei%3DUTF-8%26js%3D1%26ni%3D18%26fr%3Dyfp-t-501%26b%3D19&amp;w=423&amp;h=280&amp;imgurl=www.sungate.ru/img/page1.jpg&amp;rurl=http://www.sungate.ru/&amp;size=19kB&amp;name=page1.jpg&amp;p=%D1%82%D1%80%D0%B0%D0%BD%D1%81%D0%BF%D0%BE%D1%80%D1%82%D0%BD%D0%B0%D1%8F&amp;type=jpeg&amp;no=34&amp;tt=32,985&amp;oid=2bd138fa48680b00&amp;ei=UTF-8" TargetMode="External"/><Relationship Id="rId7" Type="http://schemas.openxmlformats.org/officeDocument/2006/relationships/hyperlink" Target="http://images.search.yahoo.com/search/images/view?back=http://images.search.yahoo.com/search/images?p%3D%2B%D1%82%D1%80%D0%B0%D0%BD%D1%81%D0%BF%D0%BE%D1%80%D1%82%26y%3DSearch%26ei%3DUTF-8%26fr%3Dyfp-t-501%26x%3Dwrt%26js%3D1%26ni%3D18&amp;w=400&amp;h=300&amp;imgurl=www.nemalo.ru/uploads/posts/thumbs/1163767305_21_1.jpg&amp;rurl=http://www.nemalo.ru/category/transport&amp;size=17.3kB&amp;name=1163767305_21_1.jpg&amp;p=%D1%82%D1%80%D0%B0%D0%BD%D1%81%D0%BF%D0%BE%D1%80%D1%82&amp;type=jpeg&amp;no=9&amp;tt=152,671&amp;oid=9856efe82c6260be&amp;ei=UTF-8" TargetMode="External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hyperlink" Target="http://images.search.yahoo.com/search/images/view?back=http://images.search.yahoo.com/search/images?p%3D%2B%D1%82%D1%80%D0%B0%D0%BD%D1%81%D0%BF%D0%BE%D1%80%D1%82%26y%3DSearch%26ei%3DUTF-8%26fr%3Dyfp-t-501%26x%3Dwrt%26js%3D1%26ni%3D18&amp;w=500&amp;h=333&amp;imgurl=www.findfoto.ru/foto/medium/1/201.jpg&amp;rurl=http://www.findfoto.ru/work/fotos/150?action%3Dfoto%26amp;foto%3D201&amp;size=142.2kB&amp;name=201.jpg&amp;p=%D1%82%D1%80%D0%B0%D0%BD%D1%81%D0%BF%D0%BE%D1%80%D1%82&amp;type=jpeg&amp;no=5&amp;tt=152,671&amp;oid=85a71542f37543ea&amp;ei=UTF-8" TargetMode="External"/><Relationship Id="rId5" Type="http://schemas.openxmlformats.org/officeDocument/2006/relationships/hyperlink" Target="http://images.search.yahoo.com/search/images/view?back=http://images.search.yahoo.com/search/images?p%3D%D1%82%D1%80%D0%B0%D0%BD%D1%81%D0%BF%D0%BE%D1%80%D1%82%D0%BD%D0%B0%D1%8F%2B%D0%BB%D0%BE%D0%B3%D0%B8%D1%81%D1%82%D0%B8%D0%BA%D0%B0%26ei%3DUTF-8%26fr%3Dyfp-t-501%26x%3Dwrt%26js%3D1%26ni%3D21&amp;w=250&amp;h=182&amp;imgurl=trlogic.narod.ru/1.jpg&amp;rurl=http://trlogic.narod.ru/&amp;size=17.7kB&amp;name=1.jpg&amp;p=%D1%82%D1%80%D0%B0%D0%BD%D1%81%D0%BF%D0%BE%D1%80%D1%82%D0%BD%D0%B0%D1%8F+%D0%BB%D0%BE%D0%B3%D0%B8%D1%81%D1%82%D0%B8%D0%BA%D0%B0&amp;type=jpeg&amp;no=2&amp;tt=719&amp;oid=f2dc712256a7ce86&amp;ei=UTF-8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6.jpeg"/><Relationship Id="rId9" Type="http://schemas.openxmlformats.org/officeDocument/2006/relationships/hyperlink" Target="http://images.search.yahoo.com/search/images/view?back=http://images.search.yahoo.com/search/images?p%3D%2B%D0%B2%D0%BE%D0%B4%D0%BD%D1%8B%D0%B9%2B%2B%D1%82%D1%80%D0%B0%D0%BD%D1%81%D0%BF%D0%BE%D1%80%D1%82%26y%3DSearch%26ei%3DUTF-8%26fr%3Dyfp-t-501%26x%3Dwrt%26js%3D1%26ni%3D18&amp;w=220&amp;h=120&amp;imgurl=www.turku.ru/images/parahod.gif&amp;rurl=http://www.turku.ru/trans.html&amp;size=22.4kB&amp;name=parahod.gif&amp;p=%D0%B2%D0%BE%D0%B4%D0%BD%D1%8B%D0%B9++%D1%82%D1%80%D0%B0%D0%BD%D1%81%D0%BF%D0%BE%D1%80%D1%82&amp;type=gif&amp;no=18&amp;tt=732&amp;oid=c524faeff374c13a&amp;ei=UTF-8" TargetMode="External"/><Relationship Id="rId1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search.yahoo.com/search/images/view?back=http://images.search.yahoo.com/search/images?p%3D%D1%82%D1%80%D0%B0%D0%BD%D1%81%D0%BF%D0%BE%D1%80%D1%82%D0%BD%D0%B0%D1%8F%2B%D0%BB%D0%BE%D0%B3%D0%B8%D1%81%D1%82%D0%B8%D0%BA%D0%B0%26ei%3DUTF-8%26fr%3Dyfp-t-501%26x%3Dwrt%26js%3D1%26ni%3D21&amp;w=1006&amp;h=261&amp;imgurl=welltrans.ru/images/index1_01.jpg&amp;rurl=http://welltrans.ru/&amp;size=64.9kB&amp;name=index1_01.jpg&amp;p=%D1%82%D1%80%D0%B0%D0%BD%D1%81%D0%BF%D0%BE%D1%80%D1%82%D0%BD%D0%B0%D1%8F+%D0%BB%D0%BE%D0%B3%D0%B8%D1%81%D1%82%D0%B8%D0%BA%D0%B0&amp;type=jpeg&amp;no=18&amp;tt=719&amp;oid=7f6b48481ac0b108&amp;ei=UTF-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images.search.yahoo.com/search/images/view?back=http://images.search.yahoo.com/search/images?p%3D%2B%D1%82%D1%80%D0%B0%D0%BD%D1%81%D0%BF%D0%BE%D1%80%D1%82%26y%3DSearch%26ei%3DUTF-8%26fr%3Dyfp-t-501%26x%3Dwrt%26js%3D1%26ni%3D18&amp;w=400&amp;h=300&amp;imgurl=www.nemalo.ru/uploads/posts/thumbs/1163767305_21_1.jpg&amp;rurl=http://www.nemalo.ru/category/transport&amp;size=17.3kB&amp;name=1163767305_21_1.jpg&amp;p=%D1%82%D1%80%D0%B0%D0%BD%D1%81%D0%BF%D0%BE%D1%80%D1%82&amp;type=jpeg&amp;no=9&amp;tt=152,671&amp;oid=9856efe82c6260be&amp;ei=UTF-8" TargetMode="External"/><Relationship Id="rId7" Type="http://schemas.openxmlformats.org/officeDocument/2006/relationships/hyperlink" Target="http://images.search.yahoo.com/search/images/view?back=http://images.search.yahoo.com/search/images?p%3D%2B%D1%82%D1%80%D0%B0%D0%BD%D1%81%D0%BF%D0%BE%D1%80%D1%82%26y%3DSearch%26ei%3DUTF-8%26fr%3Dyfp-t-501%26x%3Dwrt%26js%3D1%26ni%3D18&amp;w=310&amp;h=222&amp;imgurl=www.kahada.ru/images/streetcar4.jpg&amp;rurl=http://www.kahada.ru/transport.htm&amp;size=27.6kB&amp;name=streetcar4.jpg&amp;p=%D1%82%D1%80%D0%B0%D0%BD%D1%81%D0%BF%D0%BE%D1%80%D1%82&amp;type=jpeg&amp;no=12&amp;tt=152,671&amp;oid=ffca94b657ddeffa&amp;ei=UTF-8" TargetMode="External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hyperlink" Target="http://images.search.yahoo.com/search/images/view?back=http://images.search.yahoo.com/search/images?p%3D%D1%82%D1%80%D1%83%D0%B1%D0%BE%D0%BF%D1%80%D0%BE%D0%B2%D0%BE%D0%B4%D0%BD%D1%8B%D0%B9%2B%2B%D1%82%D1%80%D0%B0%D0%BD%D1%81%D0%BF%D0%BE%D1%80%D1%82%26y%3DSearch%26ei%3DUTF-8%26fr%3Dyfp-t-501%26x%3Dwrt%26js%3D1%26ni%3D18&amp;w=90&amp;h=180&amp;imgurl=www.technoinoil.ru/images/exp_tubetransport.jpg&amp;rurl=http://www.technoinoil.ru/expo.html&amp;size=28.3kB&amp;name=exp_tubetransport.jpg&amp;p=%D1%82%D1%80%D1%83%D0%B1%D0%BE%D0%BF%D1%80%D0%BE%D0%B2%D0%BE%D0%B4%D0%BD%D1%8B%D0%B9++%D1%82%D1%80%D0%B0%D0%BD%D1%81%D0%BF%D0%BE%D1%80%D1%82&amp;type=jpeg&amp;no=7&amp;tt=156&amp;oid=db61b6381fab45ce&amp;ei=UTF-8" TargetMode="External"/><Relationship Id="rId5" Type="http://schemas.openxmlformats.org/officeDocument/2006/relationships/hyperlink" Target="http://images.search.yahoo.com/search/images/view?back=http://images.search.yahoo.com/search/images?p%3D%2B%D1%82%D1%80%D0%B0%D0%BD%D1%81%D0%BF%D0%BE%D1%80%D1%82%26y%3DSearch%26ei%3DUTF-8%26fr%3Dyfp-t-501%26x%3Dwrt%26js%3D1%26ni%3D18&amp;w=500&amp;h=333&amp;imgurl=www.findfoto.ru/foto/medium/1/201.jpg&amp;rurl=http://www.findfoto.ru/work/fotos/150?action%3Dfoto%26amp;foto%3D201&amp;size=142.2kB&amp;name=201.jpg&amp;p=%D1%82%D1%80%D0%B0%D0%BD%D1%81%D0%BF%D0%BE%D1%80%D1%82&amp;type=jpeg&amp;no=5&amp;tt=152,671&amp;oid=85a71542f37543ea&amp;ei=UTF-8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hyperlink" Target="http://images.search.yahoo.com/search/images/view?back=http://images.search.yahoo.com/search/images?p%3D%D1%82%D1%80%D0%B0%D0%BD%D1%81%D0%BF%D0%BE%D1%80%D1%82%D0%BD%D0%B0%D1%8F%2B%26y%3DSearch%26ei%3DUTF-8%26js%3D1%26ni%3D18%26fr%3Dyfp-t-501%26b%3D19&amp;w=157&amp;h=120&amp;imgurl=www.perevozki.nightmail.ru/pict/001.jpg&amp;rurl=http://www.perevozki.nightmail.ru/&amp;size=6.5kB&amp;name=001.jpg&amp;p=%D1%82%D1%80%D0%B0%D0%BD%D1%81%D0%BF%D0%BE%D1%80%D1%82%D0%BD%D0%B0%D1%8F&amp;type=jpeg&amp;no=35&amp;tt=32,985&amp;oid=1343ff8aa2844c22&amp;ei=UTF-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>
            <a:normAutofit/>
          </a:bodyPr>
          <a:lstStyle/>
          <a:p>
            <a:r>
              <a:rPr lang="ru-RU" altLang="ru-RU" sz="5400" dirty="0">
                <a:latin typeface="Times New Roman" pitchFamily="18" charset="0"/>
                <a:cs typeface="Times New Roman" pitchFamily="18" charset="0"/>
              </a:rPr>
              <a:t>Транспортная </a:t>
            </a:r>
            <a:r>
              <a:rPr lang="ru-RU" altLang="ru-RU" sz="5400" dirty="0" smtClean="0">
                <a:latin typeface="Times New Roman" pitchFamily="18" charset="0"/>
                <a:cs typeface="Times New Roman" pitchFamily="18" charset="0"/>
              </a:rPr>
              <a:t>логистика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564904"/>
            <a:ext cx="7056784" cy="3024336"/>
          </a:xfrm>
        </p:spPr>
        <p:txBody>
          <a:bodyPr>
            <a:normAutofit fontScale="62500" lnSpcReduction="20000"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Сущность и задачи транспортной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логистики</a:t>
            </a:r>
          </a:p>
          <a:p>
            <a:pPr marL="742950" indent="-742950" algn="l">
              <a:buFont typeface="+mj-lt"/>
              <a:buAutoNum type="arabicPeriod"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выбора в транспортной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логистике</a:t>
            </a:r>
          </a:p>
          <a:p>
            <a:pPr marL="742950" indent="-742950" algn="l">
              <a:buFont typeface="+mj-lt"/>
              <a:buAutoNum type="arabicPeriod"/>
            </a:pPr>
            <a:r>
              <a:rPr lang="ru-RU" altLang="ru-RU" sz="4400" b="1" dirty="0">
                <a:latin typeface="Times New Roman" pitchFamily="18" charset="0"/>
                <a:cs typeface="Times New Roman" pitchFamily="18" charset="0"/>
              </a:rPr>
              <a:t>Составление маршрутов движения </a:t>
            </a:r>
            <a:r>
              <a:rPr lang="ru-RU" altLang="ru-RU" sz="4400" b="1" dirty="0" smtClean="0">
                <a:latin typeface="Times New Roman" pitchFamily="18" charset="0"/>
                <a:cs typeface="Times New Roman" pitchFamily="18" charset="0"/>
              </a:rPr>
              <a:t>транспорта</a:t>
            </a:r>
          </a:p>
          <a:p>
            <a:pPr marL="742950" indent="-742950" algn="l">
              <a:buFont typeface="+mj-lt"/>
              <a:buAutoNum type="arabicPeriod"/>
            </a:pPr>
            <a:r>
              <a:rPr lang="ru-RU" altLang="ru-RU" sz="4400" b="1" dirty="0" err="1" smtClean="0">
                <a:latin typeface="Times New Roman" pitchFamily="18" charset="0"/>
                <a:cs typeface="Times New Roman" pitchFamily="18" charset="0"/>
              </a:rPr>
              <a:t>Цифровизация</a:t>
            </a:r>
            <a:r>
              <a:rPr lang="ru-RU" altLang="ru-RU" sz="4400" b="1" dirty="0" smtClean="0">
                <a:latin typeface="Times New Roman" pitchFamily="18" charset="0"/>
                <a:cs typeface="Times New Roman" pitchFamily="18" charset="0"/>
              </a:rPr>
              <a:t> транспортной логистики</a:t>
            </a:r>
            <a:endParaRPr lang="ru-RU" altLang="ru-RU" sz="44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577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6781800" cy="737991"/>
          </a:xfrm>
        </p:spPr>
        <p:txBody>
          <a:bodyPr>
            <a:noAutofit/>
          </a:bodyPr>
          <a:lstStyle/>
          <a:p>
            <a:r>
              <a:rPr lang="ru-RU" sz="2800" dirty="0"/>
              <a:t>Проблема выбора в транспортной </a:t>
            </a:r>
            <a:r>
              <a:rPr lang="ru-RU" sz="2800" dirty="0" smtClean="0"/>
              <a:t>логистике: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80728"/>
            <a:ext cx="864096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ru-RU" sz="2400" dirty="0" smtClean="0"/>
          </a:p>
          <a:p>
            <a:pPr marL="457200" indent="-457200">
              <a:buFont typeface="+mj-lt"/>
              <a:buAutoNum type="arabicParenR"/>
            </a:pPr>
            <a:r>
              <a:rPr lang="ru-RU" sz="2400" dirty="0" smtClean="0"/>
              <a:t>выбор </a:t>
            </a:r>
            <a:r>
              <a:rPr lang="ru-RU" sz="2400" dirty="0"/>
              <a:t>способа </a:t>
            </a:r>
            <a:r>
              <a:rPr lang="ru-RU" sz="2400" dirty="0" smtClean="0"/>
              <a:t>транспортировки</a:t>
            </a:r>
          </a:p>
          <a:p>
            <a:pPr marL="457200" indent="-457200">
              <a:buFont typeface="+mj-lt"/>
              <a:buAutoNum type="arabicParenR"/>
            </a:pPr>
            <a:endParaRPr lang="ru-RU" sz="2400" dirty="0" smtClean="0"/>
          </a:p>
          <a:p>
            <a:pPr marL="457200" indent="-457200">
              <a:buFont typeface="+mj-lt"/>
              <a:buAutoNum type="arabicParenR"/>
            </a:pPr>
            <a:r>
              <a:rPr lang="ru-RU" sz="2400" dirty="0" smtClean="0"/>
              <a:t>выбор </a:t>
            </a:r>
            <a:r>
              <a:rPr lang="ru-RU" sz="2400" dirty="0"/>
              <a:t>вида </a:t>
            </a:r>
            <a:r>
              <a:rPr lang="ru-RU" sz="2400" dirty="0" smtClean="0"/>
              <a:t>транспорта</a:t>
            </a:r>
          </a:p>
          <a:p>
            <a:pPr marL="457200" indent="-457200">
              <a:buFont typeface="+mj-lt"/>
              <a:buAutoNum type="arabicParenR"/>
            </a:pPr>
            <a:endParaRPr lang="ru-RU" sz="2400" dirty="0" smtClean="0"/>
          </a:p>
          <a:p>
            <a:pPr marL="457200" indent="-457200">
              <a:buFont typeface="+mj-lt"/>
              <a:buAutoNum type="arabicParenR"/>
            </a:pPr>
            <a:r>
              <a:rPr lang="ru-RU" sz="2400" dirty="0" smtClean="0"/>
              <a:t>формы </a:t>
            </a:r>
            <a:r>
              <a:rPr lang="ru-RU" sz="2400" dirty="0"/>
              <a:t>собственности </a:t>
            </a:r>
            <a:r>
              <a:rPr lang="ru-RU" sz="2400" dirty="0" smtClean="0"/>
              <a:t>транспорта</a:t>
            </a:r>
          </a:p>
          <a:p>
            <a:pPr marL="457200" indent="-457200">
              <a:buFont typeface="+mj-lt"/>
              <a:buAutoNum type="arabicParenR"/>
            </a:pPr>
            <a:endParaRPr lang="ru-RU" sz="2400" dirty="0" smtClean="0"/>
          </a:p>
          <a:p>
            <a:pPr marL="457200" indent="-457200">
              <a:buFont typeface="+mj-lt"/>
              <a:buAutoNum type="arabicParenR"/>
            </a:pPr>
            <a:r>
              <a:rPr lang="ru-RU" sz="2400" dirty="0" smtClean="0"/>
              <a:t>выбор </a:t>
            </a:r>
            <a:r>
              <a:rPr lang="ru-RU" sz="2400" dirty="0"/>
              <a:t>транспортного </a:t>
            </a:r>
            <a:r>
              <a:rPr lang="ru-RU" sz="2400" dirty="0" smtClean="0"/>
              <a:t>средства</a:t>
            </a:r>
          </a:p>
          <a:p>
            <a:pPr marL="457200" indent="-457200">
              <a:buFont typeface="+mj-lt"/>
              <a:buAutoNum type="arabicParenR"/>
            </a:pPr>
            <a:endParaRPr lang="ru-RU" sz="2400" dirty="0" smtClean="0"/>
          </a:p>
          <a:p>
            <a:pPr marL="457200" indent="-457200">
              <a:buFont typeface="+mj-lt"/>
              <a:buAutoNum type="arabicParenR"/>
            </a:pPr>
            <a:r>
              <a:rPr lang="ru-RU" sz="2400" dirty="0" smtClean="0"/>
              <a:t>выбор </a:t>
            </a:r>
            <a:r>
              <a:rPr lang="ru-RU" sz="2400" dirty="0"/>
              <a:t>логистических посредников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401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713"/>
            <a:ext cx="6781800" cy="737991"/>
          </a:xfrm>
        </p:spPr>
        <p:txBody>
          <a:bodyPr>
            <a:normAutofit/>
          </a:bodyPr>
          <a:lstStyle/>
          <a:p>
            <a:r>
              <a:rPr lang="ru-RU" sz="2800" dirty="0"/>
              <a:t>Выбор способа транспортировки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797728"/>
              </p:ext>
            </p:extLst>
          </p:nvPr>
        </p:nvGraphicFramePr>
        <p:xfrm>
          <a:off x="395536" y="764704"/>
          <a:ext cx="8424936" cy="5719166"/>
        </p:xfrm>
        <a:graphic>
          <a:graphicData uri="http://schemas.openxmlformats.org/drawingml/2006/table">
            <a:tbl>
              <a:tblPr/>
              <a:tblGrid>
                <a:gridCol w="504056"/>
                <a:gridCol w="1368152"/>
                <a:gridCol w="6552728"/>
              </a:tblGrid>
              <a:tr h="443496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№ п/п</a:t>
                      </a:r>
                    </a:p>
                  </a:txBody>
                  <a:tcPr marL="34497" marR="34497" marT="34497" marB="344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Условия выбора</a:t>
                      </a:r>
                    </a:p>
                  </a:txBody>
                  <a:tcPr marL="34497" marR="34497" marT="34497" marB="344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Содержание</a:t>
                      </a:r>
                    </a:p>
                  </a:txBody>
                  <a:tcPr marL="34497" marR="34497" marT="34497" marB="344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8662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1</a:t>
                      </a:r>
                    </a:p>
                  </a:txBody>
                  <a:tcPr marL="34497" marR="34497" marT="34497" marB="344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Возможность</a:t>
                      </a:r>
                    </a:p>
                  </a:txBody>
                  <a:tcPr marL="34497" marR="34497" marT="34497" marB="344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Текущая – существующие виды транспорта в данном территориальном образовании</a:t>
                      </a:r>
                    </a:p>
                    <a:p>
                      <a:r>
                        <a:rPr lang="ru-RU" sz="1600">
                          <a:effectLst/>
                        </a:rPr>
                        <a:t>Перспективная (стратегическая) – будущее развитие транспортной сети в данном территориальном образовании</a:t>
                      </a:r>
                    </a:p>
                  </a:txBody>
                  <a:tcPr marL="34497" marR="34497" marT="34497" marB="344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668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2</a:t>
                      </a:r>
                    </a:p>
                  </a:txBody>
                  <a:tcPr marL="34497" marR="34497" marT="34497" marB="344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Варианты</a:t>
                      </a:r>
                    </a:p>
                  </a:txBody>
                  <a:tcPr marL="34497" marR="34497" marT="34497" marB="344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Выбор транспортировки ограничен по различным причинам</a:t>
                      </a:r>
                    </a:p>
                    <a:p>
                      <a:r>
                        <a:rPr lang="ru-RU" sz="1600">
                          <a:effectLst/>
                        </a:rPr>
                        <a:t>Выбор транспортировки практически неограничен</a:t>
                      </a:r>
                    </a:p>
                  </a:txBody>
                  <a:tcPr marL="34497" marR="34497" marT="34497" marB="344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3</a:t>
                      </a:r>
                    </a:p>
                  </a:txBody>
                  <a:tcPr marL="34497" marR="34497" marT="34497" marB="344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Принципы</a:t>
                      </a:r>
                    </a:p>
                  </a:txBody>
                  <a:tcPr marL="34497" marR="34497" marT="34497" marB="344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Сопоставимость показателей по различным видам транспорта</a:t>
                      </a:r>
                    </a:p>
                    <a:p>
                      <a:r>
                        <a:rPr lang="ru-RU" sz="1600">
                          <a:effectLst/>
                        </a:rPr>
                        <a:t>Степень информационности транспортных услуг</a:t>
                      </a:r>
                    </a:p>
                  </a:txBody>
                  <a:tcPr marL="34497" marR="34497" marT="34497" marB="344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885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4</a:t>
                      </a:r>
                    </a:p>
                  </a:txBody>
                  <a:tcPr marL="34497" marR="34497" marT="34497" marB="344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Методы</a:t>
                      </a:r>
                    </a:p>
                  </a:txBody>
                  <a:tcPr marL="34497" marR="34497" marT="34497" marB="344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Полный учет сопоставляемых показателей</a:t>
                      </a:r>
                    </a:p>
                    <a:p>
                      <a:r>
                        <a:rPr lang="ru-RU" sz="1600">
                          <a:effectLst/>
                        </a:rPr>
                        <a:t>Ограниченный учет сопоставляемых показателей</a:t>
                      </a:r>
                    </a:p>
                  </a:txBody>
                  <a:tcPr marL="34497" marR="34497" marT="34497" marB="344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485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5</a:t>
                      </a:r>
                    </a:p>
                  </a:txBody>
                  <a:tcPr marL="34497" marR="34497" marT="34497" marB="344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Показатели</a:t>
                      </a:r>
                    </a:p>
                  </a:txBody>
                  <a:tcPr marL="34497" marR="34497" marT="34497" marB="344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Количественные показатели по видам транспорта</a:t>
                      </a:r>
                    </a:p>
                    <a:p>
                      <a:r>
                        <a:rPr lang="ru-RU" sz="1600">
                          <a:effectLst/>
                        </a:rPr>
                        <a:t>Качественные показатели по видам транспорта</a:t>
                      </a:r>
                    </a:p>
                  </a:txBody>
                  <a:tcPr marL="34497" marR="34497" marT="34497" marB="344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885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6</a:t>
                      </a:r>
                    </a:p>
                  </a:txBody>
                  <a:tcPr marL="34497" marR="34497" marT="34497" marB="344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Факторы</a:t>
                      </a:r>
                    </a:p>
                  </a:txBody>
                  <a:tcPr marL="34497" marR="34497" marT="34497" marB="344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Форма собственности транспортных средств</a:t>
                      </a:r>
                    </a:p>
                    <a:p>
                      <a:r>
                        <a:rPr lang="ru-RU" sz="1600">
                          <a:effectLst/>
                        </a:rPr>
                        <a:t>Принятая система страхования грузов</a:t>
                      </a:r>
                    </a:p>
                    <a:p>
                      <a:r>
                        <a:rPr lang="ru-RU" sz="1600">
                          <a:effectLst/>
                        </a:rPr>
                        <a:t>Варианты банковского обслуживания</a:t>
                      </a:r>
                    </a:p>
                  </a:txBody>
                  <a:tcPr marL="34497" marR="34497" marT="34497" marB="344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885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7</a:t>
                      </a:r>
                    </a:p>
                  </a:txBody>
                  <a:tcPr marL="34497" marR="34497" marT="34497" marB="344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Критерии</a:t>
                      </a:r>
                    </a:p>
                  </a:txBody>
                  <a:tcPr marL="34497" marR="34497" marT="34497" marB="344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Экономические (стоимостные) показатели</a:t>
                      </a:r>
                    </a:p>
                    <a:p>
                      <a:r>
                        <a:rPr lang="ru-RU" sz="1600" dirty="0">
                          <a:effectLst/>
                        </a:rPr>
                        <a:t>Натуральные показатели</a:t>
                      </a:r>
                    </a:p>
                    <a:p>
                      <a:r>
                        <a:rPr lang="ru-RU" sz="1600" dirty="0">
                          <a:effectLst/>
                        </a:rPr>
                        <a:t>Технико-эксплуатационные характеристики</a:t>
                      </a:r>
                    </a:p>
                  </a:txBody>
                  <a:tcPr marL="34497" marR="34497" marT="34497" marB="3449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476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900igr.net/datas/ekonomika/Mirovoj-rynok-transportnykh-uslug/0015-015-Blagoprijatnyj-pokazat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5"/>
            <a:ext cx="8496944" cy="637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713"/>
            <a:ext cx="6781800" cy="73799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Выбор вида транспорта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245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805264"/>
            <a:ext cx="6781800" cy="737991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Выбор формы собственности транспорта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7776864" cy="4536504"/>
          </a:xfrm>
        </p:spPr>
      </p:pic>
    </p:spTree>
    <p:extLst>
      <p:ext uri="{BB962C8B-B14F-4D97-AF65-F5344CB8AC3E}">
        <p14:creationId xmlns:p14="http://schemas.microsoft.com/office/powerpoint/2010/main" val="412613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128"/>
            <a:ext cx="6781800" cy="827584"/>
          </a:xfrm>
        </p:spPr>
        <p:txBody>
          <a:bodyPr>
            <a:normAutofit/>
          </a:bodyPr>
          <a:lstStyle/>
          <a:p>
            <a:r>
              <a:rPr lang="ru-RU" sz="2800" dirty="0"/>
              <a:t>Выбор транспортного средства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5519" y="764704"/>
            <a:ext cx="828092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Параметры, учитываемые при выборе транспортных средств</a:t>
            </a:r>
            <a:r>
              <a:rPr lang="ru-RU" sz="2000" dirty="0" smtClean="0"/>
              <a:t>:</a:t>
            </a:r>
          </a:p>
          <a:p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характеристики </a:t>
            </a:r>
            <a:r>
              <a:rPr lang="ru-RU" sz="2000" dirty="0"/>
              <a:t>груза — определяют, можно ли использовать универсальный подвижной состав или необходимо применить специализированные транспортные средства</a:t>
            </a:r>
            <a:r>
              <a:rPr lang="ru-RU" sz="20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плотность </a:t>
            </a:r>
            <a:r>
              <a:rPr lang="ru-RU" sz="2000" dirty="0"/>
              <a:t>груза — влияет на выбор грузовместимости транспортного средства, определяемой соотношением его грузоподъемности и внутреннего объема кузова</a:t>
            </a:r>
            <a:r>
              <a:rPr lang="ru-RU" sz="20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количество </a:t>
            </a:r>
            <a:r>
              <a:rPr lang="ru-RU" sz="2000" dirty="0"/>
              <a:t>груза, предъявленное к перевозке (размер партии), — определяет грузоподъемность транспортного средства</a:t>
            </a:r>
            <a:r>
              <a:rPr lang="ru-RU" sz="20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срочность </a:t>
            </a:r>
            <a:r>
              <a:rPr lang="ru-RU" sz="2000" dirty="0"/>
              <a:t>перевозок — влияет на выбор скоростных характеристик транспортных средств</a:t>
            </a:r>
            <a:r>
              <a:rPr lang="ru-RU" sz="20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расстояние </a:t>
            </a:r>
            <a:r>
              <a:rPr lang="ru-RU" sz="2000" dirty="0"/>
              <a:t>перевозки — влияет на выбор транспортного средства по запасу хода</a:t>
            </a:r>
            <a:r>
              <a:rPr lang="ru-RU" sz="20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условия </a:t>
            </a:r>
            <a:r>
              <a:rPr lang="ru-RU" sz="2000" dirty="0"/>
              <a:t>погрузки и выгрузки — определяют требования к транспортным средствам с точки зрения приспособленности к погрузочно-разгрузочным работам.</a:t>
            </a:r>
          </a:p>
          <a:p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6006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949280"/>
            <a:ext cx="8424936" cy="755576"/>
          </a:xfrm>
        </p:spPr>
        <p:txBody>
          <a:bodyPr>
            <a:noAutofit/>
          </a:bodyPr>
          <a:lstStyle/>
          <a:p>
            <a:r>
              <a:rPr lang="ru-RU" sz="2400" dirty="0"/>
              <a:t>Выбор перевозчиков и логистических посредников 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8064896" cy="4838938"/>
          </a:xfrm>
        </p:spPr>
      </p:pic>
    </p:spTree>
    <p:extLst>
      <p:ext uri="{BB962C8B-B14F-4D97-AF65-F5344CB8AC3E}">
        <p14:creationId xmlns:p14="http://schemas.microsoft.com/office/powerpoint/2010/main" val="49493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0689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Маршрут движения</a:t>
            </a:r>
            <a:r>
              <a:rPr lang="ru-RU" dirty="0"/>
              <a:t> – это путь следования подвижного состава при выполнении перевозок от начального пункта до конечного.</a:t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Маршруты </a:t>
            </a:r>
            <a:r>
              <a:rPr lang="ru-RU" dirty="0"/>
              <a:t>движения классифицируют на маятниковые и кольцевые.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3945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Autofit/>
          </a:bodyPr>
          <a:lstStyle/>
          <a:p>
            <a:r>
              <a:rPr lang="ru-RU" sz="2800" b="1" dirty="0"/>
              <a:t>Маятниковым</a:t>
            </a:r>
            <a:r>
              <a:rPr lang="ru-RU" sz="2800" dirty="0"/>
              <a:t> называется такой маршрут, при котором путь следования подвижного состава в прямом и обратном направлениях проходит по одной и той же трассе.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16832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/>
              <a:t>Различают маятниковые маршруты:</a:t>
            </a:r>
          </a:p>
          <a:p>
            <a:pPr marL="0" indent="0">
              <a:buNone/>
            </a:pPr>
            <a:r>
              <a:rPr lang="ru-RU" dirty="0"/>
              <a:t>- с обратным порожним пробегом, на котором один погрузочный и один разгрузочный пункт;</a:t>
            </a:r>
          </a:p>
          <a:p>
            <a:pPr marL="0" indent="0">
              <a:buNone/>
            </a:pPr>
            <a:r>
              <a:rPr lang="ru-RU" dirty="0"/>
              <a:t>- с полным использованием пробега, на каждом грузовом пункте которого подвижной состав после разгрузки перемещается на этом же пункте под погрузку другим грузом;</a:t>
            </a:r>
          </a:p>
          <a:p>
            <a:pPr marL="0" indent="0">
              <a:buNone/>
            </a:pPr>
            <a:r>
              <a:rPr lang="ru-RU" dirty="0"/>
              <a:t>- с неполным использованием пробега, на котором имеется по одному пункту погрузки и разгрузки и один совмещенный пункт, осуществляющий погрузку и разгрузку.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3196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Autofit/>
          </a:bodyPr>
          <a:lstStyle/>
          <a:p>
            <a:r>
              <a:rPr lang="ru-RU" sz="2800" b="1" dirty="0"/>
              <a:t>Кольцевым маршрутом</a:t>
            </a:r>
            <a:r>
              <a:rPr lang="ru-RU" sz="2800" dirty="0"/>
              <a:t> называется путь следования подвижного состава по замкнутому контуру, соединяющему несколько пунктов погрузки-разгрузки.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dirty="0" err="1"/>
              <a:t>Развозочным</a:t>
            </a:r>
            <a:r>
              <a:rPr lang="ru-RU" dirty="0"/>
              <a:t> называется маршрут, на котором загруженный подвижной состав развозит груз по нескольким пунктам назначения и постепенно разгружается.</a:t>
            </a:r>
          </a:p>
          <a:p>
            <a:r>
              <a:rPr lang="ru-RU" i="1" dirty="0"/>
              <a:t>Сборным</a:t>
            </a:r>
            <a:r>
              <a:rPr lang="ru-RU" dirty="0"/>
              <a:t> называется маршрут, на котором подвижной состав последовательно проходит несколько погрузочных пунктов, постепенно загружается и завозит груз в один пункт выгрузки.</a:t>
            </a:r>
          </a:p>
          <a:p>
            <a:r>
              <a:rPr lang="ru-RU" i="1" dirty="0"/>
              <a:t>Сборно-</a:t>
            </a:r>
            <a:r>
              <a:rPr lang="ru-RU" i="1" dirty="0" err="1"/>
              <a:t>развозочным</a:t>
            </a:r>
            <a:r>
              <a:rPr lang="ru-RU" dirty="0"/>
              <a:t> называется кольцевой маршрут, на котором одновременно развозится один груз и собирается другой (например, в магазины доставляется молочная продукция и собирается из них тара и поддоны, в которых эта продукция была доставлена накануне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5304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При составлении маршрутов определяются: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пути следования автомобиля с грузом и без груза при выполнении сменного задания;</a:t>
            </a:r>
          </a:p>
          <a:p>
            <a:pPr marL="0" indent="0">
              <a:buNone/>
            </a:pPr>
            <a:r>
              <a:rPr lang="ru-RU" dirty="0"/>
              <a:t>- последовательность объезда пунктов на маршруте;</a:t>
            </a:r>
          </a:p>
          <a:p>
            <a:pPr marL="0" indent="0">
              <a:buNone/>
            </a:pPr>
            <a:r>
              <a:rPr lang="ru-RU" dirty="0"/>
              <a:t>- конкретизируется время прибытия в каждый из пунктов маршрута;</a:t>
            </a:r>
          </a:p>
          <a:p>
            <a:pPr marL="0" indent="0">
              <a:buNone/>
            </a:pPr>
            <a:r>
              <a:rPr lang="ru-RU" dirty="0"/>
              <a:t>- при необходимости определяется время отдыха и обеденного перерыва.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1600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052736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Транспорт</a:t>
            </a:r>
            <a:r>
              <a:rPr lang="ru-RU" sz="2400" dirty="0"/>
              <a:t> </a:t>
            </a:r>
            <a:r>
              <a:rPr lang="ru-RU" sz="2400" dirty="0"/>
              <a:t> – </a:t>
            </a:r>
            <a:r>
              <a:rPr lang="ru-RU" sz="2400" dirty="0"/>
              <a:t>связующее звено между элементами логистических систем, осуществляющий передвижение материальных </a:t>
            </a:r>
            <a:r>
              <a:rPr lang="ru-RU" sz="2400" dirty="0" smtClean="0"/>
              <a:t>ресурсов.</a:t>
            </a:r>
          </a:p>
          <a:p>
            <a:pPr algn="ctr"/>
            <a:r>
              <a:rPr lang="ru-RU" sz="2400" dirty="0" smtClean="0"/>
              <a:t> </a:t>
            </a:r>
          </a:p>
          <a:p>
            <a:pPr algn="ctr"/>
            <a:r>
              <a:rPr lang="ru-RU" sz="2400" dirty="0" smtClean="0"/>
              <a:t>Транспорт </a:t>
            </a:r>
            <a:r>
              <a:rPr lang="ru-RU" sz="2400" dirty="0"/>
              <a:t>является элементом рыночной инфраструктуры, так как обеспечивает физическое распределение продукции материального производства. </a:t>
            </a:r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sz="2400" b="1" dirty="0" smtClean="0"/>
              <a:t>Транспорт</a:t>
            </a:r>
            <a:r>
              <a:rPr lang="ru-RU" sz="2400" dirty="0" smtClean="0"/>
              <a:t> </a:t>
            </a:r>
            <a:r>
              <a:rPr lang="ru-RU" sz="2400" dirty="0"/>
              <a:t>– субъект экономических взаимоотношений, так как продает свои услуги, перемещая товары и пассажиров.</a:t>
            </a:r>
          </a:p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45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43000"/>
          </a:xfrm>
        </p:spPr>
        <p:txBody>
          <a:bodyPr>
            <a:noAutofit/>
          </a:bodyPr>
          <a:lstStyle/>
          <a:p>
            <a:r>
              <a:rPr lang="ru-RU" sz="2400" b="1" dirty="0"/>
              <a:t>Составление маршрутов движения транспорта требует согласования пространственно-временных и экономических аспектов. В процессе принятия решений необходимо учитывать: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16697"/>
            <a:ext cx="8723312" cy="4925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- </a:t>
            </a:r>
            <a:r>
              <a:rPr lang="ru-RU" sz="2800" dirty="0"/>
              <a:t>характеристики транспортной системы: размещение объектов; производственный и распределительный потенциал; размер спроса; пропускную способность дорог и узлов (соответствующих источникам пополнения, транзитным пунктам и пунктам потребления);</a:t>
            </a:r>
          </a:p>
          <a:p>
            <a:pPr marL="0" indent="0">
              <a:buNone/>
            </a:pPr>
            <a:r>
              <a:rPr lang="ru-RU" sz="2800" dirty="0"/>
              <a:t>- количественную, стоимостную и качественную характеристику перевозимых грузов;</a:t>
            </a:r>
          </a:p>
          <a:p>
            <a:pPr marL="0" indent="0">
              <a:buNone/>
            </a:pPr>
            <a:r>
              <a:rPr lang="ru-RU" sz="2800" dirty="0"/>
              <a:t>- спецификацию располагаемых транспортных средств;</a:t>
            </a:r>
          </a:p>
          <a:p>
            <a:pPr marL="0" indent="0">
              <a:buNone/>
            </a:pPr>
            <a:r>
              <a:rPr lang="ru-RU" sz="2800" dirty="0"/>
              <a:t>- имеющиеся ограничения;</a:t>
            </a:r>
          </a:p>
          <a:p>
            <a:pPr marL="0" indent="0">
              <a:buNone/>
            </a:pPr>
            <a:r>
              <a:rPr lang="ru-RU" sz="2800" dirty="0"/>
              <a:t>- цели проектирования транспортной сети.</a:t>
            </a:r>
          </a:p>
        </p:txBody>
      </p:sp>
    </p:spTree>
    <p:extLst>
      <p:ext uri="{BB962C8B-B14F-4D97-AF65-F5344CB8AC3E}">
        <p14:creationId xmlns:p14="http://schemas.microsoft.com/office/powerpoint/2010/main" val="2404580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Цифровые платформы транспортно-логистической сферы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Результатом распространения современных технологий является формирование цифровых платформ транспортно-логистической сферы, под которыми понимается единая нейтральная информационная среда, формирующая цифровые сервисы для потребителей услуг </a:t>
            </a:r>
            <a:r>
              <a:rPr lang="ru-RU" dirty="0" err="1"/>
              <a:t>транспортнологистических</a:t>
            </a:r>
            <a:r>
              <a:rPr lang="ru-RU" dirty="0"/>
              <a:t> организаций на основе технологической интеграции различных ресурсов и инфраструктур</a:t>
            </a:r>
          </a:p>
        </p:txBody>
      </p:sp>
    </p:spTree>
    <p:extLst>
      <p:ext uri="{BB962C8B-B14F-4D97-AF65-F5344CB8AC3E}">
        <p14:creationId xmlns:p14="http://schemas.microsoft.com/office/powerpoint/2010/main" val="1391394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45224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dirty="0"/>
              <a:t>Механизм организации цифровой платформы транспортно-логистической сферы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163" t="24789" r="27951" b="16383"/>
          <a:stretch/>
        </p:blipFill>
        <p:spPr>
          <a:xfrm>
            <a:off x="1043608" y="33395"/>
            <a:ext cx="7385963" cy="544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132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280"/>
            <a:ext cx="9144000" cy="370175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600" dirty="0" smtClean="0"/>
              <a:t>Процесс </a:t>
            </a:r>
            <a:r>
              <a:rPr lang="ru-RU" sz="3600" dirty="0"/>
              <a:t>развития цифровых платформ транспортно-логистической сферы имеет несколько этапов эволюции: в середине XX века логистические функции были фрагментированы, в 1980-е гг. начался процесс централизации данных функций и только в XXI веке появилось понятие логистических платформ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375" t="28990" r="25587" b="40195"/>
          <a:stretch/>
        </p:blipFill>
        <p:spPr>
          <a:xfrm>
            <a:off x="323528" y="3717032"/>
            <a:ext cx="8496944" cy="306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02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dirty="0"/>
              <a:t>Выделяют два подхода к формированию цифровой платформы транспортно-логистической </a:t>
            </a:r>
            <a:r>
              <a:rPr lang="ru-RU" sz="3200" dirty="0" smtClean="0"/>
              <a:t>сферы: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/>
          <a:lstStyle/>
          <a:p>
            <a:r>
              <a:rPr lang="ru-RU" dirty="0" smtClean="0"/>
              <a:t>на </a:t>
            </a:r>
            <a:r>
              <a:rPr lang="ru-RU" dirty="0"/>
              <a:t>основе территориального принципа интеграции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основе информационного принципа.</a:t>
            </a:r>
          </a:p>
        </p:txBody>
      </p:sp>
    </p:spTree>
    <p:extLst>
      <p:ext uri="{BB962C8B-B14F-4D97-AF65-F5344CB8AC3E}">
        <p14:creationId xmlns:p14="http://schemas.microsoft.com/office/powerpoint/2010/main" val="1578467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424936" cy="59046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Региональные </a:t>
            </a:r>
            <a:r>
              <a:rPr lang="ru-RU" sz="2800" dirty="0"/>
              <a:t>платформы, созданные по территориальному принципу, являются элементом транспортной инфраструктуры, в рамках которого осуществляется централизованный контроль деятельности транспортно-логистических организаций. Данные цифровые платформы включают равноправных партнеров и основным эффектом от создания подобных платформ является рост ценности предоставляемых услуг за счет взаимодействия различных субъектов транспортно-логистической сферы на качественно новом уровне.</a:t>
            </a:r>
          </a:p>
        </p:txBody>
      </p:sp>
    </p:spTree>
    <p:extLst>
      <p:ext uri="{BB962C8B-B14F-4D97-AF65-F5344CB8AC3E}">
        <p14:creationId xmlns:p14="http://schemas.microsoft.com/office/powerpoint/2010/main" val="1184886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19256" cy="550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/>
              <a:t>Формирование цифровой платформы транспортно-логистической сферы по принципу информационного объединения позволяет создать интегратор, в рамках которого осуществляется </a:t>
            </a:r>
            <a:r>
              <a:rPr lang="ru-RU" sz="3200" dirty="0" err="1"/>
              <a:t>межорганизационное</a:t>
            </a:r>
            <a:r>
              <a:rPr lang="ru-RU" sz="3200" dirty="0"/>
              <a:t> взаимодействие для одновременного решения двух задач – улучшения сервиса и уменьшения </a:t>
            </a:r>
            <a:r>
              <a:rPr lang="ru-RU" sz="3200" dirty="0" err="1"/>
              <a:t>трансакционных</a:t>
            </a:r>
            <a:r>
              <a:rPr lang="ru-RU" sz="3200" dirty="0"/>
              <a:t> издержек</a:t>
            </a:r>
          </a:p>
        </p:txBody>
      </p:sp>
    </p:spTree>
    <p:extLst>
      <p:ext uri="{BB962C8B-B14F-4D97-AF65-F5344CB8AC3E}">
        <p14:creationId xmlns:p14="http://schemas.microsoft.com/office/powerpoint/2010/main" val="409122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ЦифровАЯ</a:t>
            </a:r>
            <a:r>
              <a:rPr lang="ru-RU" dirty="0" smtClean="0"/>
              <a:t> </a:t>
            </a:r>
            <a:r>
              <a:rPr lang="ru-RU" dirty="0" err="1" smtClean="0"/>
              <a:t>платформА</a:t>
            </a:r>
            <a:r>
              <a:rPr lang="ru-RU" dirty="0" smtClean="0"/>
              <a:t> </a:t>
            </a:r>
            <a:r>
              <a:rPr lang="ru-RU" dirty="0"/>
              <a:t>транспортного комплекса Российской Федерации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8435280" cy="47419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/>
              <a:t>Одной из важнейших функций Цифровой платформы транспортного комплекса Российской Федерации является мониторинг уровня транспортных услуг, мониторинг выполнения SLA-показателей. Чтобы управлять отраслью, нужно знать ее состояние и иметь возможность оценки качества ее работы. Это можно делать, собирая информацию от бизнеса и граждан о качестве полученных транспортных услуг и о других параметрах работы транспортного комплекса.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0592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6" y="1124744"/>
            <a:ext cx="9074188" cy="3484288"/>
          </a:xfrm>
        </p:spPr>
      </p:pic>
    </p:spTree>
    <p:extLst>
      <p:ext uri="{BB962C8B-B14F-4D97-AF65-F5344CB8AC3E}">
        <p14:creationId xmlns:p14="http://schemas.microsoft.com/office/powerpoint/2010/main" val="752017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548680"/>
            <a:ext cx="8229600" cy="4525962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b="1" dirty="0"/>
              <a:t>  Транспорт</a:t>
            </a:r>
            <a:r>
              <a:rPr lang="ru-RU" altLang="ru-RU" sz="2800" dirty="0"/>
              <a:t> – это отрасль материального производства, осуществляющая перевозки людей и грузов. В структуре общественного производства транспорт относится к сфере производства материальных услуг.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dirty="0"/>
              <a:t>   Отмечается, что значительная часть логистических операций на пути движения материального потока от первичного источника сырья до конечного потребления осуществляется с применением различных транспортных средств.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dirty="0"/>
              <a:t>Затраты на выполнение этих операций составляют до 50% от суммы общих затрат на логистику. </a:t>
            </a:r>
          </a:p>
        </p:txBody>
      </p:sp>
    </p:spTree>
    <p:extLst>
      <p:ext uri="{BB962C8B-B14F-4D97-AF65-F5344CB8AC3E}">
        <p14:creationId xmlns:p14="http://schemas.microsoft.com/office/powerpoint/2010/main" val="103827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altLang="ru-RU" sz="2800" dirty="0"/>
              <a:t>По назначению выделяют две основные группы транспорта:</a:t>
            </a:r>
            <a:br>
              <a:rPr lang="ru-RU" altLang="ru-RU" sz="2800" dirty="0"/>
            </a:br>
            <a:endParaRPr lang="ru-RU" altLang="ru-RU" sz="2800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96752"/>
            <a:ext cx="8568952" cy="547260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altLang="ru-RU" sz="2400" dirty="0"/>
              <a:t>Транспорт общего пользования – отрасль народного хозяйства, которая удовлетворяет потребности всех отраслей народного хозяйства и населения в перевозках грузов и пассажиров. Транспорт общего пользования обслуживает сферу обращения и население. Его часто называют магистральным (магистраль – основная, главная линия в какой-нибудь системе, в данном случае, в системе путей сообщения). Понятие транспорта общего пользования охватывает железнодорожный транспорт, водный транспорт (морской и речной), автомобильный, воздушный транспорт и транспорт трубопроводный).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Транспорт не общего пользования – внутрипроизводственный транспорт, а также транспортные средства всех видов, принадлежащие не транспортным организациям.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2400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 b="1" dirty="0"/>
              <a:t>Организация перемещения грузов транспортом не общего пользования является предметом изучения производственной логистики. </a:t>
            </a:r>
          </a:p>
        </p:txBody>
      </p:sp>
    </p:spTree>
    <p:extLst>
      <p:ext uri="{BB962C8B-B14F-4D97-AF65-F5344CB8AC3E}">
        <p14:creationId xmlns:p14="http://schemas.microsoft.com/office/powerpoint/2010/main" val="385069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102424"/>
            <a:ext cx="6781800" cy="75557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Функциональная структура транспортной логистики</a:t>
            </a:r>
            <a:endParaRPr lang="ru-RU" sz="1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54" y="116632"/>
            <a:ext cx="8845092" cy="5976664"/>
          </a:xfrm>
        </p:spPr>
      </p:pic>
    </p:spTree>
    <p:extLst>
      <p:ext uri="{BB962C8B-B14F-4D97-AF65-F5344CB8AC3E}">
        <p14:creationId xmlns:p14="http://schemas.microsoft.com/office/powerpoint/2010/main" val="51791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ru-RU" altLang="ru-RU" sz="2800" b="1" dirty="0"/>
              <a:t>Виды транспорта :</a:t>
            </a:r>
            <a:r>
              <a:rPr lang="ru-RU" altLang="ru-RU" dirty="0"/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/>
              <a:t>железнодорожный</a:t>
            </a:r>
          </a:p>
          <a:p>
            <a:r>
              <a:rPr lang="ru-RU" altLang="ru-RU"/>
              <a:t>морской</a:t>
            </a:r>
          </a:p>
          <a:p>
            <a:r>
              <a:rPr lang="ru-RU" altLang="ru-RU"/>
              <a:t>внутренний водный (речной)</a:t>
            </a:r>
          </a:p>
          <a:p>
            <a:r>
              <a:rPr lang="ru-RU" altLang="ru-RU"/>
              <a:t>автомобильный</a:t>
            </a:r>
          </a:p>
          <a:p>
            <a:r>
              <a:rPr lang="ru-RU" altLang="ru-RU"/>
              <a:t>воздушный</a:t>
            </a:r>
          </a:p>
          <a:p>
            <a:r>
              <a:rPr lang="ru-RU" altLang="ru-RU"/>
              <a:t>трубопроводный</a:t>
            </a:r>
          </a:p>
        </p:txBody>
      </p:sp>
      <p:pic>
        <p:nvPicPr>
          <p:cNvPr id="27652" name="Picture 4" descr="Go to full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530350"/>
            <a:ext cx="12969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Go to full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284538"/>
            <a:ext cx="1093787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 descr="Go to fullsize image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978275"/>
            <a:ext cx="936625" cy="7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7" name="Picture 9" descr="Go to fullsize image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133600"/>
            <a:ext cx="12382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8" name="Picture 10" descr="Go to fullsize image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492375"/>
            <a:ext cx="13811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0" name="Picture 12" descr="Go to fullsize image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797425"/>
            <a:ext cx="8477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9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88640"/>
            <a:ext cx="9144000" cy="6076056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/>
              <a:t>   Каждый из видов транспорта имеет конкретные особенности с точки зрения логистического менеджмента, достоинства и недостатки, определяющие возможности его использования в логистической системе. Различные виды транспорта  составляют транспортный комплекс. Транспортный комплекс </a:t>
            </a:r>
            <a:r>
              <a:rPr lang="ru-RU" altLang="ru-RU" sz="2400" dirty="0" smtClean="0"/>
              <a:t>России </a:t>
            </a:r>
            <a:r>
              <a:rPr lang="ru-RU" altLang="ru-RU" sz="2400" dirty="0"/>
              <a:t>образуют зарегистрированные на её территории юридические и физические лица – предприниматели, осуществляющие на всех видах транспорта перевозочную и транспортно-экспедиционную деятельность, проектирование, строительство, ремонт и содержание железнодорожных путей, автомобильных дорог и сооружений на них, трубопроводов, работы, связанные с обслуживанием судоходных гидротехнических сооружений, водных и воздушных путей сообщений , проведением научных исследований и подготовкой кадров, входящие в систему транспорта предприятия, изготавливающие транспортные средства, а также организации, выполняющие иную связанную с транспортным процессом работу. </a:t>
            </a:r>
          </a:p>
        </p:txBody>
      </p:sp>
      <p:pic>
        <p:nvPicPr>
          <p:cNvPr id="28676" name="Picture 4" descr="Go to full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589588"/>
            <a:ext cx="4033837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0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106793"/>
              </p:ext>
            </p:extLst>
          </p:nvPr>
        </p:nvGraphicFramePr>
        <p:xfrm>
          <a:off x="250825" y="260350"/>
          <a:ext cx="8497888" cy="65246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480"/>
                <a:gridCol w="2088464"/>
                <a:gridCol w="2352094"/>
                <a:gridCol w="1896850"/>
              </a:tblGrid>
              <a:tr h="432052">
                <a:tc rowSpan="2">
                  <a:txBody>
                    <a:bodyPr/>
                    <a:lstStyle/>
                    <a:p>
                      <a:r>
                        <a:rPr lang="ru-RU" sz="1700" dirty="0" smtClean="0"/>
                        <a:t>Вид транспорта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/>
                </a:tc>
                <a:tc gridSpan="2">
                  <a:txBody>
                    <a:bodyPr/>
                    <a:lstStyle/>
                    <a:p>
                      <a:r>
                        <a:rPr lang="ru-RU" sz="1700" dirty="0" smtClean="0"/>
                        <a:t>Особенности транспорта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700" dirty="0" smtClean="0"/>
                        <a:t>Сфера применения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/>
                </a:tc>
              </a:tr>
              <a:tr h="43205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Достоинства</a:t>
                      </a:r>
                      <a:r>
                        <a:rPr lang="ru-RU" sz="1700" baseline="0" dirty="0" smtClean="0"/>
                        <a:t> 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Недостатки 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7771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Железнодорожный 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Высокая провозная и пропускная способность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Большие капиталовложения на сооружение путей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Не</a:t>
                      </a:r>
                      <a:r>
                        <a:rPr lang="ru-RU" sz="1700" baseline="0" dirty="0" smtClean="0"/>
                        <a:t> ограничена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/>
                </a:tc>
              </a:tr>
              <a:tr h="1645936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Морской 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Обеспечивает массовые межконтинентальные перевозки грузов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Зависимость от естественно-географических</a:t>
                      </a:r>
                      <a:r>
                        <a:rPr lang="ru-RU" sz="1700" baseline="0" dirty="0" smtClean="0"/>
                        <a:t> и навигационных условий, создание порта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Не </a:t>
                      </a:r>
                      <a:r>
                        <a:rPr lang="ru-RU" sz="1700" baseline="0" dirty="0" smtClean="0"/>
                        <a:t>ограничена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/>
                </a:tc>
              </a:tr>
              <a:tr h="890353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Речной 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/>
                        <a:t>Высокая провозная способность</a:t>
                      </a:r>
                      <a:endParaRPr lang="ru-RU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То же, что и в морском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/>
                        <a:t>Не </a:t>
                      </a:r>
                      <a:r>
                        <a:rPr lang="ru-RU" sz="1700" baseline="0" dirty="0" smtClean="0"/>
                        <a:t>ограничена</a:t>
                      </a:r>
                      <a:endParaRPr lang="ru-RU" sz="1700" dirty="0" smtClean="0"/>
                    </a:p>
                    <a:p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/>
                </a:tc>
              </a:tr>
              <a:tr h="1127771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Автомобильный 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Большая маневренность и подвижность,</a:t>
                      </a:r>
                      <a:r>
                        <a:rPr lang="ru-RU" sz="1700" baseline="0" dirty="0" smtClean="0"/>
                        <a:t> скорость доставки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Низкая производительность труда, состояние дорожной сети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На короткие расстояния (до 300 км)</a:t>
                      </a:r>
                    </a:p>
                    <a:p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/>
                </a:tc>
              </a:tr>
              <a:tr h="868689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Воздушный 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Высокая скорость доставки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Высокая себестоимость</a:t>
                      </a:r>
                      <a:r>
                        <a:rPr lang="ru-RU" sz="1700" baseline="0" dirty="0" smtClean="0"/>
                        <a:t> перевозки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/>
                        <a:t>Не </a:t>
                      </a:r>
                      <a:r>
                        <a:rPr lang="ru-RU" sz="1700" baseline="0" dirty="0" smtClean="0"/>
                        <a:t>ограничена</a:t>
                      </a:r>
                      <a:endParaRPr lang="ru-RU" sz="1700" dirty="0" smtClean="0"/>
                    </a:p>
                    <a:p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7566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46431"/>
            <a:ext cx="7772400" cy="1609344"/>
          </a:xfrm>
        </p:spPr>
        <p:txBody>
          <a:bodyPr/>
          <a:lstStyle/>
          <a:p>
            <a:r>
              <a:rPr lang="ru-RU" altLang="ru-RU" sz="2000" b="1" dirty="0"/>
              <a:t>Логистика решает вопрос: создавать ли свой парк транспортных средств или использовать наёмный транспорт .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457153"/>
            <a:ext cx="7921625" cy="436403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dirty="0"/>
              <a:t>При выборе альтернативы обычно исходят из определённой системы критериев, к которым относятся: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2000" dirty="0"/>
          </a:p>
          <a:p>
            <a:pPr>
              <a:lnSpc>
                <a:spcPct val="80000"/>
              </a:lnSpc>
            </a:pPr>
            <a:r>
              <a:rPr lang="ru-RU" altLang="ru-RU" sz="2000" dirty="0"/>
              <a:t>Затраты на создание и эксплуатацию собственного парка транспортных средств</a:t>
            </a:r>
            <a:endParaRPr lang="ru-RU" altLang="ru-RU" sz="2000" b="1" dirty="0"/>
          </a:p>
          <a:p>
            <a:pPr>
              <a:lnSpc>
                <a:spcPct val="80000"/>
              </a:lnSpc>
            </a:pPr>
            <a:r>
              <a:rPr lang="ru-RU" altLang="ru-RU" sz="2000" b="1" dirty="0"/>
              <a:t>Затраты на оплату услуг транспортных, </a:t>
            </a:r>
            <a:r>
              <a:rPr lang="ru-RU" altLang="ru-RU" sz="2000" b="1" dirty="0" err="1"/>
              <a:t>транспортно</a:t>
            </a:r>
            <a:r>
              <a:rPr lang="ru-RU" altLang="ru-RU" sz="2000" b="1" dirty="0"/>
              <a:t> –экспедиционных фирм и других логистических посредников в транспортировке</a:t>
            </a:r>
            <a:endParaRPr lang="ru-RU" altLang="ru-RU" sz="2000" dirty="0"/>
          </a:p>
          <a:p>
            <a:pPr>
              <a:lnSpc>
                <a:spcPct val="80000"/>
              </a:lnSpc>
            </a:pPr>
            <a:r>
              <a:rPr lang="ru-RU" altLang="ru-RU" sz="2000" dirty="0"/>
              <a:t>Скорость транспортировки</a:t>
            </a:r>
          </a:p>
          <a:p>
            <a:pPr>
              <a:lnSpc>
                <a:spcPct val="80000"/>
              </a:lnSpc>
            </a:pPr>
            <a:r>
              <a:rPr lang="ru-RU" altLang="ru-RU" sz="2000" dirty="0"/>
              <a:t>Качество транспортировки (надёжность доставки, сохранность груза и т.п.)</a:t>
            </a:r>
            <a:endParaRPr lang="ru-RU" altLang="ru-RU" sz="2000" b="1" dirty="0"/>
          </a:p>
          <a:p>
            <a:pPr>
              <a:lnSpc>
                <a:spcPct val="80000"/>
              </a:lnSpc>
            </a:pPr>
            <a:r>
              <a:rPr lang="ru-RU" altLang="ru-RU" sz="2000" b="1" dirty="0"/>
              <a:t>В большинстве случаев фирмы-производители прибегают к услугам специализированных транспортных фирм.</a:t>
            </a:r>
            <a:r>
              <a:rPr lang="ru-RU" altLang="ru-RU" sz="2000" dirty="0"/>
              <a:t> </a:t>
            </a:r>
          </a:p>
        </p:txBody>
      </p:sp>
      <p:pic>
        <p:nvPicPr>
          <p:cNvPr id="40966" name="Picture 6" descr="Go to full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589588"/>
            <a:ext cx="128587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8" name="Picture 8" descr="Go to full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13" y="5734050"/>
            <a:ext cx="13811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0" name="Picture 10" descr="Go to fullsize image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734050"/>
            <a:ext cx="123825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1" name="Picture 11" descr="Go to fullsize image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661025"/>
            <a:ext cx="1192212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13" descr="Go to fullsize image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157788"/>
            <a:ext cx="733425" cy="147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13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269</TotalTime>
  <Words>1153</Words>
  <Application>Microsoft Office PowerPoint</Application>
  <PresentationFormat>Экран (4:3)</PresentationFormat>
  <Paragraphs>158</Paragraphs>
  <Slides>28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Calibri</vt:lpstr>
      <vt:lpstr>Cambria</vt:lpstr>
      <vt:lpstr>Rockwell</vt:lpstr>
      <vt:lpstr>Rockwell Condensed</vt:lpstr>
      <vt:lpstr>Times New Roman</vt:lpstr>
      <vt:lpstr>Wingdings</vt:lpstr>
      <vt:lpstr>Дерево</vt:lpstr>
      <vt:lpstr>Транспортная логистика</vt:lpstr>
      <vt:lpstr>Презентация PowerPoint</vt:lpstr>
      <vt:lpstr>Презентация PowerPoint</vt:lpstr>
      <vt:lpstr>По назначению выделяют две основные группы транспорта: </vt:lpstr>
      <vt:lpstr>Функциональная структура транспортной логистики</vt:lpstr>
      <vt:lpstr>Виды транспорта : </vt:lpstr>
      <vt:lpstr>Презентация PowerPoint</vt:lpstr>
      <vt:lpstr>Презентация PowerPoint</vt:lpstr>
      <vt:lpstr>Логистика решает вопрос: создавать ли свой парк транспортных средств или использовать наёмный транспорт .</vt:lpstr>
      <vt:lpstr>Проблема выбора в транспортной логистике:</vt:lpstr>
      <vt:lpstr>Выбор способа транспортировки</vt:lpstr>
      <vt:lpstr>Выбор вида транспорта</vt:lpstr>
      <vt:lpstr>Выбор формы собственности транспорта</vt:lpstr>
      <vt:lpstr>Выбор транспортного средства </vt:lpstr>
      <vt:lpstr>Выбор перевозчиков и логистических посредников </vt:lpstr>
      <vt:lpstr>Маршрут движения – это путь следования подвижного состава при выполнении перевозок от начального пункта до конечного.  Маршруты движения классифицируют на маятниковые и кольцевые. </vt:lpstr>
      <vt:lpstr>Маятниковым называется такой маршрут, при котором путь следования подвижного состава в прямом и обратном направлениях проходит по одной и той же трассе.</vt:lpstr>
      <vt:lpstr>Кольцевым маршрутом называется путь следования подвижного состава по замкнутому контуру, соединяющему несколько пунктов погрузки-разгрузки.</vt:lpstr>
      <vt:lpstr>При составлении маршрутов определяются: </vt:lpstr>
      <vt:lpstr>Составление маршрутов движения транспорта требует согласования пространственно-временных и экономических аспектов. В процессе принятия решений необходимо учитывать: </vt:lpstr>
      <vt:lpstr>Цифровые платформы транспортно-логистической сферы</vt:lpstr>
      <vt:lpstr>Механизм организации цифровой платформы транспортно-логистической сферы</vt:lpstr>
      <vt:lpstr>Презентация PowerPoint</vt:lpstr>
      <vt:lpstr>Выделяют два подхода к формированию цифровой платформы транспортно-логистической сферы:</vt:lpstr>
      <vt:lpstr>Презентация PowerPoint</vt:lpstr>
      <vt:lpstr>Презентация PowerPoint</vt:lpstr>
      <vt:lpstr>ЦифровАЯ платформА транспортного комплекса Российской Федерации</vt:lpstr>
      <vt:lpstr>Презентация PowerPoint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Дмитрий Семко</cp:lastModifiedBy>
  <cp:revision>13</cp:revision>
  <dcterms:created xsi:type="dcterms:W3CDTF">2019-11-27T14:28:07Z</dcterms:created>
  <dcterms:modified xsi:type="dcterms:W3CDTF">2020-10-16T09:30:45Z</dcterms:modified>
</cp:coreProperties>
</file>